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63" r:id="rId3"/>
    <p:sldId id="257" r:id="rId4"/>
    <p:sldId id="258" r:id="rId5"/>
    <p:sldId id="260" r:id="rId6"/>
    <p:sldId id="261" r:id="rId7"/>
    <p:sldId id="262" r:id="rId8"/>
    <p:sldId id="264" r:id="rId9"/>
    <p:sldId id="265" r:id="rId10"/>
    <p:sldId id="266" r:id="rId11"/>
  </p:sldIdLst>
  <p:sldSz cx="9144000" cy="5143500" type="screen16x9"/>
  <p:notesSz cx="6858000" cy="9144000"/>
  <p:embeddedFontLst>
    <p:embeddedFont>
      <p:font typeface="Montserrat" panose="00000500000000000000" pitchFamily="2" charset="-52"/>
      <p:regular r:id="rId13"/>
      <p:bold r:id="rId14"/>
      <p:italic r:id="rId15"/>
      <p:boldItalic r:id="rId16"/>
    </p:embeddedFont>
    <p:embeddedFont>
      <p:font typeface="Raleway" panose="020B0604020202020204" charset="-52"/>
      <p:regular r:id="rId17"/>
      <p:bold r:id="rId18"/>
      <p:italic r:id="rId19"/>
      <p:boldItalic r:id="rId20"/>
    </p:embeddedFont>
    <p:embeddedFont>
      <p:font typeface="Lato" panose="020B0604020202020204" charset="0"/>
      <p:regular r:id="rId21"/>
      <p:bold r:id="rId22"/>
      <p:italic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47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Shape 1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Shape 11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Shape 12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20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2390267" y="3238450"/>
            <a:ext cx="6331500" cy="1241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t>‹#›</a:t>
            </a:fld>
            <a:endParaRPr lang="ru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hape 17"/>
          <p:cNvCxnSpPr/>
          <p:nvPr/>
        </p:nvCxnSpPr>
        <p:spPr>
          <a:xfrm>
            <a:off x="425200" y="415650"/>
            <a:ext cx="8296800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Shape 18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800" cy="15420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t>‹#›</a:t>
            </a:fld>
            <a:endParaRPr lang="ru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hape 22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Shape 23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Shape 24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hape 29"/>
          <p:cNvCxnSpPr/>
          <p:nvPr/>
        </p:nvCxnSpPr>
        <p:spPr>
          <a:xfrm>
            <a:off x="2477724" y="415650"/>
            <a:ext cx="6244200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Shape 30"/>
          <p:cNvCxnSpPr/>
          <p:nvPr/>
        </p:nvCxnSpPr>
        <p:spPr>
          <a:xfrm>
            <a:off x="2477724" y="4740000"/>
            <a:ext cx="62442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" name="Shape 31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2400303" y="1602675"/>
            <a:ext cx="3071400" cy="3002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5650572" y="1602675"/>
            <a:ext cx="3071400" cy="3002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600" cy="639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hape 40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9500" y="1846804"/>
            <a:ext cx="2808000" cy="28062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lt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hape 45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283103" y="712141"/>
            <a:ext cx="6244200" cy="38355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t>‹#›</a:t>
            </a:fld>
            <a:endParaRPr lang="ru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4572000" y="1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50" name="Shape 5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200" cy="13182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ubTitle" idx="1"/>
          </p:nvPr>
        </p:nvSpPr>
        <p:spPr>
          <a:xfrm>
            <a:off x="265500" y="2735371"/>
            <a:ext cx="4045200" cy="13455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>
                <a:solidFill>
                  <a:schemeClr val="lt1"/>
                </a:solidFill>
              </a:rPr>
              <a:t>‹#›</a:t>
            </a:fld>
            <a:endParaRPr lang="ru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hape 56"/>
          <p:cNvCxnSpPr/>
          <p:nvPr/>
        </p:nvCxnSpPr>
        <p:spPr>
          <a:xfrm>
            <a:off x="425200" y="4740000"/>
            <a:ext cx="8296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Shape 57"/>
          <p:cNvCxnSpPr/>
          <p:nvPr/>
        </p:nvCxnSpPr>
        <p:spPr>
          <a:xfrm>
            <a:off x="425198" y="415650"/>
            <a:ext cx="1833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wiss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2410112" y="1595776"/>
            <a:ext cx="6321600" cy="3002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Lato"/>
              <a:buChar char="●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Char char="●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Char char="○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Char char="■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lang="ru" sz="1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ctrTitle"/>
          </p:nvPr>
        </p:nvSpPr>
        <p:spPr>
          <a:xfrm>
            <a:off x="2493025" y="630225"/>
            <a:ext cx="6210300" cy="1542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dirty="0">
                <a:latin typeface="Montserrat"/>
                <a:ea typeface="Montserrat"/>
                <a:cs typeface="Montserrat"/>
                <a:sym typeface="Montserrat"/>
              </a:rPr>
              <a:t>DELTA</a:t>
            </a:r>
          </a:p>
          <a:p>
            <a:pPr lvl="0">
              <a:spcBef>
                <a:spcPts val="0"/>
              </a:spcBef>
              <a:buNone/>
            </a:pPr>
            <a:r>
              <a:rPr lang="ru" dirty="0">
                <a:latin typeface="Montserrat"/>
                <a:ea typeface="Montserrat"/>
                <a:cs typeface="Montserrat"/>
                <a:sym typeface="Montserrat"/>
              </a:rPr>
              <a:t>DTM(I) и GEL</a:t>
            </a:r>
          </a:p>
        </p:txBody>
      </p:sp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125" y="315701"/>
            <a:ext cx="1508174" cy="468025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74" name="Shape 74"/>
          <p:cNvSpPr txBox="1">
            <a:spLocks noGrp="1"/>
          </p:cNvSpPr>
          <p:nvPr>
            <p:ph type="subTitle" idx="1"/>
          </p:nvPr>
        </p:nvSpPr>
        <p:spPr>
          <a:xfrm>
            <a:off x="2493025" y="3290975"/>
            <a:ext cx="6210300" cy="12417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1400">
                <a:latin typeface="Montserrat"/>
                <a:ea typeface="Montserrat"/>
                <a:cs typeface="Montserrat"/>
                <a:sym typeface="Montserrat"/>
              </a:rPr>
              <a:t>Особенности новых серий аккумуляторных батарей DELTA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" name="Shape 186"/>
          <p:cNvGrpSpPr/>
          <p:nvPr/>
        </p:nvGrpSpPr>
        <p:grpSpPr>
          <a:xfrm>
            <a:off x="561650" y="1066425"/>
            <a:ext cx="4338199" cy="733800"/>
            <a:chOff x="561650" y="1066425"/>
            <a:chExt cx="4338199" cy="733800"/>
          </a:xfrm>
        </p:grpSpPr>
        <p:sp>
          <p:nvSpPr>
            <p:cNvPr id="187" name="Shape 187"/>
            <p:cNvSpPr/>
            <p:nvPr/>
          </p:nvSpPr>
          <p:spPr>
            <a:xfrm>
              <a:off x="561650" y="1066425"/>
              <a:ext cx="4288500" cy="733800"/>
            </a:xfrm>
            <a:prstGeom prst="wedgeRoundRectCallout">
              <a:avLst>
                <a:gd name="adj1" fmla="val -33240"/>
                <a:gd name="adj2" fmla="val 80308"/>
                <a:gd name="adj3" fmla="val 0"/>
              </a:avLst>
            </a:pr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8" name="Shape 188"/>
            <p:cNvSpPr txBox="1"/>
            <p:nvPr/>
          </p:nvSpPr>
          <p:spPr>
            <a:xfrm>
              <a:off x="749949" y="1116900"/>
              <a:ext cx="4149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ru" sz="10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Если в обычную AGM VRLA аккумуляторную батарею добавить дистиллят, её срок службы тоже будет увеличен? </a:t>
              </a:r>
            </a:p>
          </p:txBody>
        </p:sp>
      </p:grpSp>
      <p:grpSp>
        <p:nvGrpSpPr>
          <p:cNvPr id="189" name="Shape 189"/>
          <p:cNvGrpSpPr/>
          <p:nvPr/>
        </p:nvGrpSpPr>
        <p:grpSpPr>
          <a:xfrm>
            <a:off x="4398950" y="1630450"/>
            <a:ext cx="4223100" cy="882600"/>
            <a:chOff x="4398950" y="1630450"/>
            <a:chExt cx="4223100" cy="882600"/>
          </a:xfrm>
        </p:grpSpPr>
        <p:sp>
          <p:nvSpPr>
            <p:cNvPr id="190" name="Shape 190"/>
            <p:cNvSpPr/>
            <p:nvPr/>
          </p:nvSpPr>
          <p:spPr>
            <a:xfrm flipH="1">
              <a:off x="4398950" y="1630450"/>
              <a:ext cx="4223100" cy="882600"/>
            </a:xfrm>
            <a:prstGeom prst="wedgeRoundRectCallout">
              <a:avLst>
                <a:gd name="adj1" fmla="val -32993"/>
                <a:gd name="adj2" fmla="val 78733"/>
                <a:gd name="adj3" fmla="val 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91" name="Shape 191"/>
            <p:cNvSpPr txBox="1"/>
            <p:nvPr/>
          </p:nvSpPr>
          <p:spPr>
            <a:xfrm>
              <a:off x="4534551" y="1658800"/>
              <a:ext cx="3951900" cy="825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ru" sz="10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Это категорически недопустимо. В обычной батарее крышку открыть нельзя, всё запечатано. Открываемая крышка - это запатентованная технология, не имеющая аналогов в России.</a:t>
              </a:r>
            </a:p>
          </p:txBody>
        </p:sp>
      </p:grpSp>
      <p:sp>
        <p:nvSpPr>
          <p:cNvPr id="192" name="Shape 192"/>
          <p:cNvSpPr txBox="1">
            <a:spLocks noGrp="1"/>
          </p:cNvSpPr>
          <p:nvPr>
            <p:ph type="ctrTitle" idx="4294967295"/>
          </p:nvPr>
        </p:nvSpPr>
        <p:spPr>
          <a:xfrm>
            <a:off x="1213725" y="149775"/>
            <a:ext cx="6686100" cy="619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>
                <a:solidFill>
                  <a:srgbClr val="FFFFFF"/>
                </a:solidFill>
              </a:rPr>
              <a:t>Часто задаваемые вопросы: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344225" y="1036575"/>
            <a:ext cx="4045200" cy="5571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2400">
                <a:latin typeface="Montserrat"/>
                <a:ea typeface="Montserrat"/>
                <a:cs typeface="Montserrat"/>
                <a:sym typeface="Montserrat"/>
              </a:rPr>
              <a:t>DELTA GEL</a:t>
            </a:r>
          </a:p>
        </p:txBody>
      </p:sp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4761000" y="1003725"/>
            <a:ext cx="4045200" cy="622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DELTA DTM(I)</a:t>
            </a:r>
          </a:p>
        </p:txBody>
      </p:sp>
      <p:sp>
        <p:nvSpPr>
          <p:cNvPr id="143" name="Shape 143"/>
          <p:cNvSpPr txBox="1">
            <a:spLocks noGrp="1"/>
          </p:cNvSpPr>
          <p:nvPr>
            <p:ph type="ctrTitle" idx="4294967295"/>
          </p:nvPr>
        </p:nvSpPr>
        <p:spPr>
          <a:xfrm>
            <a:off x="0" y="0"/>
            <a:ext cx="9144000" cy="820200"/>
          </a:xfrm>
          <a:prstGeom prst="rect">
            <a:avLst/>
          </a:prstGeom>
          <a:solidFill>
            <a:schemeClr val="lt2"/>
          </a:solidFill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 sz="2400" dirty="0" smtClean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Назначение:</a:t>
            </a:r>
            <a:endParaRPr lang="ru" sz="2400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5725" y="1626513"/>
            <a:ext cx="2099142" cy="3030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Shape 1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5034" y="3108453"/>
            <a:ext cx="2099143" cy="1716436"/>
          </a:xfrm>
          <a:prstGeom prst="rect">
            <a:avLst/>
          </a:prstGeom>
          <a:noFill/>
          <a:ln>
            <a:noFill/>
          </a:ln>
          <a:effectLst>
            <a:outerShdw blurRad="500063" dist="57150" dir="5400000" algn="bl" rotWithShape="0">
              <a:srgbClr val="FFFFFF">
                <a:alpha val="51000"/>
              </a:srgbClr>
            </a:outerShdw>
          </a:effectLst>
        </p:spPr>
      </p:pic>
      <p:pic>
        <p:nvPicPr>
          <p:cNvPr id="146" name="Shape 1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1037" y="2046900"/>
            <a:ext cx="2490882" cy="2604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Shape 14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161273" y="3250432"/>
            <a:ext cx="2051341" cy="1677294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Shape 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90350"/>
            <a:ext cx="4880800" cy="43628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4870550" y="575950"/>
            <a:ext cx="3851400" cy="635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DELTA DTM(I)</a:t>
            </a:r>
          </a:p>
        </p:txBody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4878925" y="1476125"/>
            <a:ext cx="4078800" cy="3240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1115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ontserrat"/>
              <a:buChar char="●"/>
            </a:pPr>
            <a:r>
              <a:rPr lang="ru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Технология AGM;</a:t>
            </a:r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ontserrat"/>
              <a:buChar char="●"/>
            </a:pPr>
            <a:r>
              <a:rPr lang="ru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LCD дисплей</a:t>
            </a:r>
            <a:r>
              <a:rPr lang="ru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позволяющий отслеживать состояние аккумулятора;</a:t>
            </a:r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ontserrat"/>
              <a:buChar char="●"/>
            </a:pPr>
            <a:r>
              <a:rPr lang="ru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Звуковой сигнал</a:t>
            </a:r>
            <a:r>
              <a:rPr lang="ru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информирующий о необходимости проведения проверки аккумулятора;</a:t>
            </a:r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ontserrat"/>
              <a:buChar char="●"/>
            </a:pPr>
            <a:r>
              <a:rPr lang="ru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Возможность </a:t>
            </a:r>
            <a:r>
              <a:rPr lang="ru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увеличить срок службы</a:t>
            </a:r>
            <a:r>
              <a:rPr lang="ru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аккумулятора </a:t>
            </a:r>
            <a:r>
              <a:rPr lang="ru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15-30%</a:t>
            </a:r>
            <a:r>
              <a:rPr lang="ru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помощью долива дистиллята (поставляется в комплекте с батареей);</a:t>
            </a:r>
          </a:p>
          <a:p>
            <a:pPr marL="457200" lvl="0" indent="-311150">
              <a:spcBef>
                <a:spcPts val="0"/>
              </a:spcBef>
              <a:buClr>
                <a:schemeClr val="dk1"/>
              </a:buClr>
              <a:buSzPct val="100000"/>
              <a:buFont typeface="Montserrat"/>
              <a:buChar char="●"/>
            </a:pPr>
            <a:r>
              <a:rPr lang="ru" sz="13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Запатентованная технология, эксклюзивно на территории РФ.</a:t>
            </a:r>
          </a:p>
        </p:txBody>
      </p:sp>
      <p:pic>
        <p:nvPicPr>
          <p:cNvPr id="82" name="Shape 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275" y="477375"/>
            <a:ext cx="1414401" cy="4389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83" name="Shape 8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350937" y="1663225"/>
            <a:ext cx="4384699" cy="3585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hape 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84225"/>
            <a:ext cx="4890674" cy="4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4890675" y="575950"/>
            <a:ext cx="3831300" cy="635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DELTA GEL</a:t>
            </a:r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>
            <a:off x="4890675" y="1390850"/>
            <a:ext cx="4032000" cy="3345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1115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Char char="●"/>
            </a:pPr>
            <a:r>
              <a:rPr lang="ru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Комбинированная технология </a:t>
            </a:r>
            <a:r>
              <a:rPr lang="ru" sz="13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GEL</a:t>
            </a:r>
            <a:r>
              <a:rPr lang="ru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;</a:t>
            </a:r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ontserrat"/>
              <a:buChar char="●"/>
            </a:pPr>
            <a:r>
              <a:rPr lang="ru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LCD дисплей</a:t>
            </a:r>
            <a:r>
              <a:rPr lang="ru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позволяющий отслеживать состояние аккумулятора;</a:t>
            </a:r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ontserrat"/>
              <a:buChar char="●"/>
            </a:pPr>
            <a:r>
              <a:rPr lang="ru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Звуковой сигнал</a:t>
            </a:r>
            <a:r>
              <a:rPr lang="ru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информирующий о необходимости проведения проверки аккумулятора;</a:t>
            </a:r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Montserrat"/>
              <a:buChar char="●"/>
            </a:pPr>
            <a:r>
              <a:rPr lang="ru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Возможность </a:t>
            </a:r>
            <a:r>
              <a:rPr lang="ru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увеличить срок службы</a:t>
            </a:r>
            <a:r>
              <a:rPr lang="ru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аккумулятора </a:t>
            </a:r>
            <a:r>
              <a:rPr lang="ru" sz="13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на 15-30%</a:t>
            </a:r>
            <a:r>
              <a:rPr lang="ru" sz="13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помощью долива дистиллята (поставляется в комплекте с батареей);</a:t>
            </a:r>
          </a:p>
          <a:p>
            <a:pPr marL="457200" lvl="0" indent="-311150" rtl="0">
              <a:spcBef>
                <a:spcPts val="0"/>
              </a:spcBef>
              <a:buClr>
                <a:schemeClr val="dk1"/>
              </a:buClr>
              <a:buSzPct val="100000"/>
              <a:buFont typeface="Montserrat"/>
              <a:buChar char="●"/>
            </a:pPr>
            <a:r>
              <a:rPr lang="ru" sz="13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Запатентованная технология, эксклюзивно на территории РФ.</a:t>
            </a:r>
          </a:p>
        </p:txBody>
      </p:sp>
      <p:pic>
        <p:nvPicPr>
          <p:cNvPr id="91" name="Shape 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275" y="477375"/>
            <a:ext cx="1414401" cy="4389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92" name="Shape 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344800" y="1604200"/>
            <a:ext cx="4384699" cy="35852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Shape 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275" y="477375"/>
            <a:ext cx="1414401" cy="4389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cxnSp>
        <p:nvCxnSpPr>
          <p:cNvPr id="105" name="Shape 105"/>
          <p:cNvCxnSpPr/>
          <p:nvPr/>
        </p:nvCxnSpPr>
        <p:spPr>
          <a:xfrm>
            <a:off x="4568725" y="362175"/>
            <a:ext cx="2055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cxnSp>
      <p:sp>
        <p:nvSpPr>
          <p:cNvPr id="106" name="Shape 106"/>
          <p:cNvSpPr txBox="1"/>
          <p:nvPr/>
        </p:nvSpPr>
        <p:spPr>
          <a:xfrm>
            <a:off x="4655850" y="422650"/>
            <a:ext cx="4296300" cy="4051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" sz="18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Комбинированная технология GEL</a:t>
            </a:r>
          </a:p>
          <a:p>
            <a:pPr lvl="0" rtl="0">
              <a:spcBef>
                <a:spcPts val="0"/>
              </a:spcBef>
              <a:buNone/>
            </a:pPr>
            <a:endParaRPr sz="1800" b="1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spcBef>
                <a:spcPts val="0"/>
              </a:spcBef>
              <a:buNone/>
            </a:pPr>
            <a:r>
              <a:rPr lang="ru" sz="1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Это современное технологическое решение, сочетающее в себе специализированные AGM сепараторы, с частичным сгущением электролита, для получения двойного преимущества: высоких разрядных характеристик, присущих AGM технологии, и высокой эксплуатационной устойчивости, которая характерна для аккумуляторов, изготовленных по технологии GEL.</a:t>
            </a:r>
          </a:p>
          <a:p>
            <a:pPr lvl="0">
              <a:spcBef>
                <a:spcPts val="0"/>
              </a:spcBef>
              <a:buNone/>
            </a:pPr>
            <a:endParaRPr sz="120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 sz="1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При использовании </a:t>
            </a:r>
            <a:r>
              <a:rPr lang="ru" sz="1200" b="1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комбинированной технологии </a:t>
            </a:r>
            <a:r>
              <a:rPr lang="ru" sz="1200" b="1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GEL,</a:t>
            </a:r>
            <a:r>
              <a:rPr lang="ru" sz="1200" dirty="0" smtClean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200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реакция рекомбинации в аккумуляторе протекает более эффективно, по сравнению с обычной AGM батареей. Также следует отметить высокую устойчивость АКБ, изготовленных по данной технологии, к глубоким разрядам.</a:t>
            </a:r>
          </a:p>
        </p:txBody>
      </p:sp>
      <p:pic>
        <p:nvPicPr>
          <p:cNvPr id="107" name="Shape 10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400" y="1144975"/>
            <a:ext cx="4384699" cy="35852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8" name="Shape 108"/>
          <p:cNvCxnSpPr/>
          <p:nvPr/>
        </p:nvCxnSpPr>
        <p:spPr>
          <a:xfrm rot="10800000" flipH="1">
            <a:off x="2073150" y="362075"/>
            <a:ext cx="2495700" cy="3285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lg" len="lg"/>
            <a:tailEnd type="none" w="lg" len="lg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Shape 1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275" y="477375"/>
            <a:ext cx="1414401" cy="4389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14" name="Shape 1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0350" y="1070600"/>
            <a:ext cx="4384699" cy="358525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Shape 115"/>
          <p:cNvCxnSpPr/>
          <p:nvPr/>
        </p:nvCxnSpPr>
        <p:spPr>
          <a:xfrm rot="10800000" flipH="1">
            <a:off x="2703625" y="362175"/>
            <a:ext cx="1865100" cy="16236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lg" len="lg"/>
            <a:tailEnd type="none" w="lg" len="lg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</p:cxnSp>
      <p:cxnSp>
        <p:nvCxnSpPr>
          <p:cNvPr id="116" name="Shape 116"/>
          <p:cNvCxnSpPr/>
          <p:nvPr/>
        </p:nvCxnSpPr>
        <p:spPr>
          <a:xfrm>
            <a:off x="4568725" y="362175"/>
            <a:ext cx="2055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cxnSp>
      <p:grpSp>
        <p:nvGrpSpPr>
          <p:cNvPr id="117" name="Shape 117"/>
          <p:cNvGrpSpPr/>
          <p:nvPr/>
        </p:nvGrpSpPr>
        <p:grpSpPr>
          <a:xfrm>
            <a:off x="4822319" y="2295091"/>
            <a:ext cx="4070793" cy="2693325"/>
            <a:chOff x="5361600" y="3250700"/>
            <a:chExt cx="3480500" cy="2302774"/>
          </a:xfrm>
        </p:grpSpPr>
        <p:pic>
          <p:nvPicPr>
            <p:cNvPr id="118" name="Shape 118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361600" y="3250700"/>
              <a:ext cx="3480500" cy="23027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Shape 11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520638" y="3468145"/>
              <a:ext cx="1162425" cy="5742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0" name="Shape 120"/>
          <p:cNvSpPr txBox="1"/>
          <p:nvPr/>
        </p:nvSpPr>
        <p:spPr>
          <a:xfrm>
            <a:off x="4655850" y="422650"/>
            <a:ext cx="4296300" cy="16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LCD дисплей</a:t>
            </a:r>
          </a:p>
          <a:p>
            <a:pPr lvl="0">
              <a:spcBef>
                <a:spcPts val="0"/>
              </a:spcBef>
              <a:buNone/>
            </a:pPr>
            <a:endParaRPr sz="18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spcBef>
                <a:spcPts val="0"/>
              </a:spcBef>
              <a:buNone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Имеет два режима индикации:</a:t>
            </a:r>
          </a:p>
          <a:p>
            <a: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ontserrat"/>
              <a:buAutoNum type="arabicPeriod"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Отображение уровня заряда и напряжения</a:t>
            </a:r>
          </a:p>
          <a:p>
            <a:pPr marL="457200" lvl="0" indent="-304800" rtl="0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AutoNum type="arabicPeriod"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Отображение уровня заряда и срока эксплуатации (дней).</a:t>
            </a:r>
          </a:p>
          <a:p>
            <a:pPr lvl="0">
              <a:spcBef>
                <a:spcPts val="0"/>
              </a:spcBef>
              <a:buNone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 случае необходимости проверки состояния аккумулятора, отображается надпись Maintain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/>
        </p:nvSpPr>
        <p:spPr>
          <a:xfrm>
            <a:off x="4890675" y="4300300"/>
            <a:ext cx="657600" cy="4389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275" y="477375"/>
            <a:ext cx="1414401" cy="43892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127" name="Shape 1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025" y="916300"/>
            <a:ext cx="2005349" cy="16397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8" name="Shape 128"/>
          <p:cNvCxnSpPr/>
          <p:nvPr/>
        </p:nvCxnSpPr>
        <p:spPr>
          <a:xfrm rot="10800000" flipH="1">
            <a:off x="1730850" y="361925"/>
            <a:ext cx="2838000" cy="6645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triangle" w="lg" len="lg"/>
            <a:tailEnd type="none" w="lg" len="lg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</p:cxnSp>
      <p:cxnSp>
        <p:nvCxnSpPr>
          <p:cNvPr id="129" name="Shape 129"/>
          <p:cNvCxnSpPr/>
          <p:nvPr/>
        </p:nvCxnSpPr>
        <p:spPr>
          <a:xfrm>
            <a:off x="4568725" y="362175"/>
            <a:ext cx="2055000" cy="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lg" len="lg"/>
            <a:tailEnd type="none" w="lg" len="lg"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cxnSp>
      <p:sp>
        <p:nvSpPr>
          <p:cNvPr id="130" name="Shape 130"/>
          <p:cNvSpPr txBox="1"/>
          <p:nvPr/>
        </p:nvSpPr>
        <p:spPr>
          <a:xfrm>
            <a:off x="4655850" y="361925"/>
            <a:ext cx="4296300" cy="4781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18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Долив дистиллята</a:t>
            </a:r>
          </a:p>
          <a:p>
            <a:pPr lvl="0" rtl="0">
              <a:spcBef>
                <a:spcPts val="0"/>
              </a:spcBef>
              <a:buNone/>
            </a:pPr>
            <a:endParaRPr sz="18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spcBef>
                <a:spcPts val="0"/>
              </a:spcBef>
              <a:buNone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Для продления срока службы батареи на 15-30% Вы можете долить дистиллят через 400-600 дней с момента начала эксплуатации батареи. Точный Период долива зависит от интенсивности эксплуатации и условий окружающей среды. </a:t>
            </a:r>
          </a:p>
          <a:p>
            <a:pPr lvl="0">
              <a:spcBef>
                <a:spcPts val="0"/>
              </a:spcBef>
              <a:buNone/>
            </a:pP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ontserrat"/>
              <a:buAutoNum type="arabicPeriod"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Откройте крышку, используя отвертку, либо другой плоский предмет.</a:t>
            </a:r>
          </a:p>
          <a:p>
            <a: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ontserrat"/>
              <a:buAutoNum type="arabicPeriod"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Под крышкой находятся 6 контейнеров с дистиллятом и трубка для долива.</a:t>
            </a:r>
          </a:p>
          <a:p>
            <a: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ontserrat"/>
              <a:buAutoNum type="arabicPeriod"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Снимите колпачок с контейнера и вставьте в него трубку. Также снимите предохранительные клапаны с аккумуляторной батареи.</a:t>
            </a:r>
          </a:p>
          <a:p>
            <a: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Font typeface="Montserrat"/>
              <a:buAutoNum type="arabicPeriod"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Залейте дистиллят во все ячейки в соотношении один контейнер на одну ячейку. Избегайте перелива.</a:t>
            </a:r>
          </a:p>
          <a:p>
            <a:pPr marL="457200" lvl="0" indent="-304800" rtl="0">
              <a:spcBef>
                <a:spcPts val="0"/>
              </a:spcBef>
              <a:buClr>
                <a:srgbClr val="FFFFFF"/>
              </a:buClr>
              <a:buSzPct val="100000"/>
              <a:buFont typeface="Montserrat"/>
              <a:buAutoNum type="arabicPeriod"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Поместите обратно предохранительные клапаны и закройте крышку. Аккумулятор готов к работе.</a:t>
            </a:r>
          </a:p>
          <a:p>
            <a:pPr lvl="0" rtl="0">
              <a:spcBef>
                <a:spcPts val="0"/>
              </a:spcBef>
              <a:buNone/>
            </a:pPr>
            <a:endParaRPr sz="12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lvl="0">
              <a:spcBef>
                <a:spcPts val="0"/>
              </a:spcBef>
              <a:buNone/>
            </a:pPr>
            <a:r>
              <a:rPr lang="ru" sz="12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Важно! Долив производится только один раз.</a:t>
            </a:r>
          </a:p>
          <a:p>
            <a:pPr lvl="0">
              <a:spcBef>
                <a:spcPts val="0"/>
              </a:spcBef>
              <a:buNone/>
            </a:pPr>
            <a:endParaRPr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ru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/>
            </a:r>
            <a:br>
              <a:rPr lang="ru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</a:br>
            <a:endParaRPr lang="ru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5">
            <a:alphaModFix/>
          </a:blip>
          <a:srcRect l="103671" t="12157" r="-91514"/>
          <a:stretch/>
        </p:blipFill>
        <p:spPr>
          <a:xfrm>
            <a:off x="6807826" y="3639225"/>
            <a:ext cx="1711011" cy="172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Shape 1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47650" y="843625"/>
            <a:ext cx="2055000" cy="1785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Shape 1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1675" y="3278376"/>
            <a:ext cx="1861700" cy="1308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02725" y="2937400"/>
            <a:ext cx="1899926" cy="1871809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/>
          <p:nvPr/>
        </p:nvSpPr>
        <p:spPr>
          <a:xfrm>
            <a:off x="1945525" y="1844925"/>
            <a:ext cx="258600" cy="348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/>
          <p:nvPr/>
        </p:nvSpPr>
        <p:spPr>
          <a:xfrm>
            <a:off x="1945525" y="4204338"/>
            <a:ext cx="258600" cy="3489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Shape 152"/>
          <p:cNvGrpSpPr/>
          <p:nvPr/>
        </p:nvGrpSpPr>
        <p:grpSpPr>
          <a:xfrm>
            <a:off x="561650" y="1066425"/>
            <a:ext cx="4338199" cy="733800"/>
            <a:chOff x="561650" y="1066425"/>
            <a:chExt cx="4338199" cy="733800"/>
          </a:xfrm>
        </p:grpSpPr>
        <p:sp>
          <p:nvSpPr>
            <p:cNvPr id="153" name="Shape 153"/>
            <p:cNvSpPr/>
            <p:nvPr/>
          </p:nvSpPr>
          <p:spPr>
            <a:xfrm>
              <a:off x="561650" y="1066425"/>
              <a:ext cx="4288500" cy="733800"/>
            </a:xfrm>
            <a:prstGeom prst="wedgeRoundRectCallout">
              <a:avLst>
                <a:gd name="adj1" fmla="val -33240"/>
                <a:gd name="adj2" fmla="val 80308"/>
                <a:gd name="adj3" fmla="val 0"/>
              </a:avLst>
            </a:pr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4" name="Shape 154"/>
            <p:cNvSpPr txBox="1"/>
            <p:nvPr/>
          </p:nvSpPr>
          <p:spPr>
            <a:xfrm>
              <a:off x="749949" y="1116900"/>
              <a:ext cx="4149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ru" sz="100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Аккумулятор издаёт звуковой сигнал и на экране высветилась надпись “Maintain”, что это означает?</a:t>
              </a:r>
            </a:p>
          </p:txBody>
        </p:sp>
      </p:grpSp>
      <p:grpSp>
        <p:nvGrpSpPr>
          <p:cNvPr id="155" name="Shape 155"/>
          <p:cNvGrpSpPr/>
          <p:nvPr/>
        </p:nvGrpSpPr>
        <p:grpSpPr>
          <a:xfrm>
            <a:off x="4398950" y="1630450"/>
            <a:ext cx="4223100" cy="882600"/>
            <a:chOff x="4398950" y="1630450"/>
            <a:chExt cx="4223100" cy="882600"/>
          </a:xfrm>
        </p:grpSpPr>
        <p:sp>
          <p:nvSpPr>
            <p:cNvPr id="156" name="Shape 156"/>
            <p:cNvSpPr/>
            <p:nvPr/>
          </p:nvSpPr>
          <p:spPr>
            <a:xfrm flipH="1">
              <a:off x="4398950" y="1630450"/>
              <a:ext cx="4223100" cy="882600"/>
            </a:xfrm>
            <a:prstGeom prst="wedgeRoundRectCallout">
              <a:avLst>
                <a:gd name="adj1" fmla="val -32993"/>
                <a:gd name="adj2" fmla="val 78733"/>
                <a:gd name="adj3" fmla="val 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57" name="Shape 157"/>
            <p:cNvSpPr txBox="1"/>
            <p:nvPr/>
          </p:nvSpPr>
          <p:spPr>
            <a:xfrm>
              <a:off x="4534551" y="1658800"/>
              <a:ext cx="3951900" cy="825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ru" sz="100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Это означает, что аккумулятор разряжен или перезаряжен (см.информацию на дисплее). Чтобы отключить звуковой сигнал нажмите кнопку “PUSH”.</a:t>
              </a:r>
            </a:p>
          </p:txBody>
        </p:sp>
      </p:grpSp>
      <p:sp>
        <p:nvSpPr>
          <p:cNvPr id="158" name="Shape 158"/>
          <p:cNvSpPr txBox="1">
            <a:spLocks noGrp="1"/>
          </p:cNvSpPr>
          <p:nvPr>
            <p:ph type="ctrTitle" idx="4294967295"/>
          </p:nvPr>
        </p:nvSpPr>
        <p:spPr>
          <a:xfrm>
            <a:off x="1213725" y="149775"/>
            <a:ext cx="6686100" cy="619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>
                <a:solidFill>
                  <a:srgbClr val="FFFFFF"/>
                </a:solidFill>
              </a:rPr>
              <a:t>Часто задаваемые вопросы:</a:t>
            </a:r>
          </a:p>
        </p:txBody>
      </p:sp>
      <p:grpSp>
        <p:nvGrpSpPr>
          <p:cNvPr id="159" name="Shape 159"/>
          <p:cNvGrpSpPr/>
          <p:nvPr/>
        </p:nvGrpSpPr>
        <p:grpSpPr>
          <a:xfrm>
            <a:off x="541800" y="2919525"/>
            <a:ext cx="4338199" cy="733800"/>
            <a:chOff x="561650" y="1066425"/>
            <a:chExt cx="4338199" cy="733800"/>
          </a:xfrm>
        </p:grpSpPr>
        <p:sp>
          <p:nvSpPr>
            <p:cNvPr id="160" name="Shape 160"/>
            <p:cNvSpPr/>
            <p:nvPr/>
          </p:nvSpPr>
          <p:spPr>
            <a:xfrm>
              <a:off x="561650" y="1066425"/>
              <a:ext cx="4288500" cy="733800"/>
            </a:xfrm>
            <a:prstGeom prst="wedgeRoundRectCallout">
              <a:avLst>
                <a:gd name="adj1" fmla="val -33240"/>
                <a:gd name="adj2" fmla="val 80308"/>
                <a:gd name="adj3" fmla="val 0"/>
              </a:avLst>
            </a:pr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1" name="Shape 161"/>
            <p:cNvSpPr txBox="1"/>
            <p:nvPr/>
          </p:nvSpPr>
          <p:spPr>
            <a:xfrm>
              <a:off x="749949" y="1116900"/>
              <a:ext cx="4149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Clr>
                  <a:schemeClr val="dk2"/>
                </a:buClr>
                <a:buSzPct val="110000"/>
                <a:buFont typeface="Arial"/>
                <a:buNone/>
              </a:pPr>
              <a:r>
                <a:rPr lang="ru" sz="1000" dirty="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Когда начинается отсчёт срока службы аккумуляторной батареи?</a:t>
              </a:r>
            </a:p>
          </p:txBody>
        </p:sp>
      </p:grpSp>
      <p:grpSp>
        <p:nvGrpSpPr>
          <p:cNvPr id="162" name="Shape 162"/>
          <p:cNvGrpSpPr/>
          <p:nvPr/>
        </p:nvGrpSpPr>
        <p:grpSpPr>
          <a:xfrm>
            <a:off x="4398950" y="3549150"/>
            <a:ext cx="4223100" cy="882600"/>
            <a:chOff x="4398950" y="1630450"/>
            <a:chExt cx="4223100" cy="882600"/>
          </a:xfrm>
        </p:grpSpPr>
        <p:sp>
          <p:nvSpPr>
            <p:cNvPr id="163" name="Shape 163"/>
            <p:cNvSpPr/>
            <p:nvPr/>
          </p:nvSpPr>
          <p:spPr>
            <a:xfrm flipH="1">
              <a:off x="4398950" y="1630450"/>
              <a:ext cx="4223100" cy="882600"/>
            </a:xfrm>
            <a:prstGeom prst="wedgeRoundRectCallout">
              <a:avLst>
                <a:gd name="adj1" fmla="val -32993"/>
                <a:gd name="adj2" fmla="val 78733"/>
                <a:gd name="adj3" fmla="val 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64" name="Shape 164"/>
            <p:cNvSpPr txBox="1"/>
            <p:nvPr/>
          </p:nvSpPr>
          <p:spPr>
            <a:xfrm>
              <a:off x="4534551" y="1658800"/>
              <a:ext cx="3951900" cy="825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ru" sz="1000" dirty="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Отсчет срока эксплуатации АКБ начинается спустя 48 часов заряда АКБ. Речь идет о суммарной продолжительности заряда, поэтому реальный срок и отображаемый могут отличаться на несколько дней.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Shape 169"/>
          <p:cNvGrpSpPr/>
          <p:nvPr/>
        </p:nvGrpSpPr>
        <p:grpSpPr>
          <a:xfrm>
            <a:off x="561650" y="3301525"/>
            <a:ext cx="4338199" cy="733800"/>
            <a:chOff x="561650" y="1066425"/>
            <a:chExt cx="4338199" cy="733800"/>
          </a:xfrm>
        </p:grpSpPr>
        <p:sp>
          <p:nvSpPr>
            <p:cNvPr id="170" name="Shape 170"/>
            <p:cNvSpPr/>
            <p:nvPr/>
          </p:nvSpPr>
          <p:spPr>
            <a:xfrm>
              <a:off x="561650" y="1066425"/>
              <a:ext cx="4288500" cy="733800"/>
            </a:xfrm>
            <a:prstGeom prst="wedgeRoundRectCallout">
              <a:avLst>
                <a:gd name="adj1" fmla="val -33240"/>
                <a:gd name="adj2" fmla="val 80308"/>
                <a:gd name="adj3" fmla="val 0"/>
              </a:avLst>
            </a:pr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1" name="Shape 171"/>
            <p:cNvSpPr txBox="1"/>
            <p:nvPr/>
          </p:nvSpPr>
          <p:spPr>
            <a:xfrm>
              <a:off x="749949" y="1116900"/>
              <a:ext cx="4149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ru" sz="10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 учётом того, что возможен долив дистиллята, являются ли батареи герметизированными, свинцово-кислотными аккумуляторами?</a:t>
              </a:r>
            </a:p>
          </p:txBody>
        </p:sp>
      </p:grpSp>
      <p:sp>
        <p:nvSpPr>
          <p:cNvPr id="172" name="Shape 172"/>
          <p:cNvSpPr txBox="1">
            <a:spLocks noGrp="1"/>
          </p:cNvSpPr>
          <p:nvPr>
            <p:ph type="ctrTitle" idx="4294967295"/>
          </p:nvPr>
        </p:nvSpPr>
        <p:spPr>
          <a:xfrm>
            <a:off x="1213725" y="149775"/>
            <a:ext cx="6686100" cy="619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ru">
                <a:solidFill>
                  <a:srgbClr val="FFFFFF"/>
                </a:solidFill>
              </a:rPr>
              <a:t>Часто задаваемые вопросы:</a:t>
            </a:r>
          </a:p>
        </p:txBody>
      </p:sp>
      <p:grpSp>
        <p:nvGrpSpPr>
          <p:cNvPr id="173" name="Shape 173"/>
          <p:cNvGrpSpPr/>
          <p:nvPr/>
        </p:nvGrpSpPr>
        <p:grpSpPr>
          <a:xfrm>
            <a:off x="4448450" y="3947425"/>
            <a:ext cx="4223100" cy="882600"/>
            <a:chOff x="4258925" y="1710900"/>
            <a:chExt cx="4223100" cy="882600"/>
          </a:xfrm>
        </p:grpSpPr>
        <p:sp>
          <p:nvSpPr>
            <p:cNvPr id="174" name="Shape 174"/>
            <p:cNvSpPr/>
            <p:nvPr/>
          </p:nvSpPr>
          <p:spPr>
            <a:xfrm flipH="1">
              <a:off x="4258925" y="1710900"/>
              <a:ext cx="4223100" cy="882600"/>
            </a:xfrm>
            <a:prstGeom prst="wedgeRoundRectCallout">
              <a:avLst>
                <a:gd name="adj1" fmla="val -32993"/>
                <a:gd name="adj2" fmla="val 78733"/>
                <a:gd name="adj3" fmla="val 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5" name="Shape 175"/>
            <p:cNvSpPr txBox="1"/>
            <p:nvPr/>
          </p:nvSpPr>
          <p:spPr>
            <a:xfrm>
              <a:off x="4394526" y="1739250"/>
              <a:ext cx="3951900" cy="825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ru" sz="10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Да, являются. Отличие только в возможности самостоятельно увеличить срок службы аккумулятора. Долив дистиллята производится однократно, в строгом соответствии с инструкцией.</a:t>
              </a:r>
            </a:p>
          </p:txBody>
        </p:sp>
      </p:grpSp>
      <p:grpSp>
        <p:nvGrpSpPr>
          <p:cNvPr id="176" name="Shape 176"/>
          <p:cNvGrpSpPr/>
          <p:nvPr/>
        </p:nvGrpSpPr>
        <p:grpSpPr>
          <a:xfrm>
            <a:off x="526675" y="768975"/>
            <a:ext cx="4324399" cy="619200"/>
            <a:chOff x="481300" y="2853725"/>
            <a:chExt cx="4324399" cy="619200"/>
          </a:xfrm>
        </p:grpSpPr>
        <p:sp>
          <p:nvSpPr>
            <p:cNvPr id="177" name="Shape 177"/>
            <p:cNvSpPr/>
            <p:nvPr/>
          </p:nvSpPr>
          <p:spPr>
            <a:xfrm>
              <a:off x="481300" y="2909075"/>
              <a:ext cx="4288500" cy="508500"/>
            </a:xfrm>
            <a:prstGeom prst="wedgeRoundRectCallout">
              <a:avLst>
                <a:gd name="adj1" fmla="val -33240"/>
                <a:gd name="adj2" fmla="val 80308"/>
                <a:gd name="adj3" fmla="val 0"/>
              </a:avLst>
            </a:pr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78" name="Shape 178"/>
            <p:cNvSpPr txBox="1"/>
            <p:nvPr/>
          </p:nvSpPr>
          <p:spPr>
            <a:xfrm>
              <a:off x="655799" y="2853725"/>
              <a:ext cx="4149900" cy="61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ru" sz="10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Когда следует доливать дистиллят?</a:t>
              </a:r>
            </a:p>
          </p:txBody>
        </p:sp>
      </p:grpSp>
      <p:grpSp>
        <p:nvGrpSpPr>
          <p:cNvPr id="179" name="Shape 179"/>
          <p:cNvGrpSpPr/>
          <p:nvPr/>
        </p:nvGrpSpPr>
        <p:grpSpPr>
          <a:xfrm>
            <a:off x="4394200" y="1205725"/>
            <a:ext cx="4223100" cy="2017800"/>
            <a:chOff x="4436075" y="2801500"/>
            <a:chExt cx="4223100" cy="2017800"/>
          </a:xfrm>
        </p:grpSpPr>
        <p:sp>
          <p:nvSpPr>
            <p:cNvPr id="180" name="Shape 180"/>
            <p:cNvSpPr/>
            <p:nvPr/>
          </p:nvSpPr>
          <p:spPr>
            <a:xfrm flipH="1">
              <a:off x="4436075" y="2801500"/>
              <a:ext cx="4223100" cy="2017800"/>
            </a:xfrm>
            <a:prstGeom prst="wedgeRoundRectCallout">
              <a:avLst>
                <a:gd name="adj1" fmla="val -34021"/>
                <a:gd name="adj2" fmla="val 65030"/>
                <a:gd name="adj3" fmla="val 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81" name="Shape 181"/>
            <p:cNvSpPr txBox="1"/>
            <p:nvPr/>
          </p:nvSpPr>
          <p:spPr>
            <a:xfrm>
              <a:off x="4571675" y="2894350"/>
              <a:ext cx="3951900" cy="188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ru" sz="10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При работе АКБ в циклическом режиме, при температуре не выше 25°С, рекомендуется произвести долив дистиллята спустя 400 дней эксплуатации.</a:t>
              </a:r>
            </a:p>
            <a:p>
              <a:pPr lvl="0" rtl="0">
                <a:spcBef>
                  <a:spcPts val="0"/>
                </a:spcBef>
                <a:buNone/>
              </a:pPr>
              <a:endParaRPr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lvl="0" rtl="0">
                <a:spcBef>
                  <a:spcPts val="0"/>
                </a:spcBef>
                <a:buNone/>
              </a:pPr>
              <a:r>
                <a:rPr lang="ru" sz="10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Если эксплуатация осуществляется в режиме постоянного подзаряда в ИБП без срабатываний, при температуре не выше 25°С, то долив следует проводить спустя 600 дней.</a:t>
              </a:r>
            </a:p>
            <a:p>
              <a:pPr lvl="0" rtl="0">
                <a:spcBef>
                  <a:spcPts val="0"/>
                </a:spcBef>
                <a:buNone/>
              </a:pPr>
              <a:endParaRPr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lvl="0" rtl="0">
                <a:spcBef>
                  <a:spcPts val="0"/>
                </a:spcBef>
                <a:buNone/>
              </a:pPr>
              <a:r>
                <a:rPr lang="ru" sz="1000">
                  <a:solidFill>
                    <a:schemeClr val="lt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При работе аккумулятора в комбинированном режиме, долив дистиллята следует провести спустя 500 дней эксплуатации.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wiss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</TotalTime>
  <Words>591</Words>
  <Application>Microsoft Office PowerPoint</Application>
  <PresentationFormat>Экран (16:9)</PresentationFormat>
  <Paragraphs>59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Montserrat</vt:lpstr>
      <vt:lpstr>Raleway</vt:lpstr>
      <vt:lpstr>Lato</vt:lpstr>
      <vt:lpstr>Arial</vt:lpstr>
      <vt:lpstr>Swiss</vt:lpstr>
      <vt:lpstr>DELTA DTM(I) и GEL</vt:lpstr>
      <vt:lpstr>DELTA GEL</vt:lpstr>
      <vt:lpstr>DELTA DTM(I)</vt:lpstr>
      <vt:lpstr>DELTA GEL</vt:lpstr>
      <vt:lpstr>Презентация PowerPoint</vt:lpstr>
      <vt:lpstr>Презентация PowerPoint</vt:lpstr>
      <vt:lpstr>Презентация PowerPoint</vt:lpstr>
      <vt:lpstr>Часто задаваемые вопросы:</vt:lpstr>
      <vt:lpstr>Часто задаваемые вопросы:</vt:lpstr>
      <vt:lpstr>Часто задаваемые вопросы: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DELTA DTM(I) и GEL</dc:title>
  <dc:creator>Третьякова Кира Сергеевна</dc:creator>
  <cp:lastModifiedBy>k.tretyakova</cp:lastModifiedBy>
  <cp:revision>5</cp:revision>
  <dcterms:modified xsi:type="dcterms:W3CDTF">2017-12-06T11:41:46Z</dcterms:modified>
</cp:coreProperties>
</file>